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5"/>
  </p:notesMasterIdLst>
  <p:handoutMasterIdLst>
    <p:handoutMasterId r:id="rId36"/>
  </p:handoutMasterIdLst>
  <p:sldIdLst>
    <p:sldId id="256" r:id="rId3"/>
    <p:sldId id="257" r:id="rId4"/>
    <p:sldId id="258" r:id="rId5"/>
    <p:sldId id="287" r:id="rId6"/>
    <p:sldId id="262" r:id="rId7"/>
    <p:sldId id="261" r:id="rId8"/>
    <p:sldId id="266" r:id="rId9"/>
    <p:sldId id="265" r:id="rId10"/>
    <p:sldId id="289" r:id="rId11"/>
    <p:sldId id="290" r:id="rId12"/>
    <p:sldId id="270" r:id="rId13"/>
    <p:sldId id="292" r:id="rId14"/>
    <p:sldId id="300" r:id="rId15"/>
    <p:sldId id="274" r:id="rId16"/>
    <p:sldId id="305" r:id="rId17"/>
    <p:sldId id="306" r:id="rId18"/>
    <p:sldId id="291" r:id="rId19"/>
    <p:sldId id="294" r:id="rId20"/>
    <p:sldId id="295" r:id="rId21"/>
    <p:sldId id="307" r:id="rId22"/>
    <p:sldId id="304" r:id="rId23"/>
    <p:sldId id="269" r:id="rId24"/>
    <p:sldId id="278" r:id="rId25"/>
    <p:sldId id="302" r:id="rId26"/>
    <p:sldId id="299" r:id="rId27"/>
    <p:sldId id="301" r:id="rId28"/>
    <p:sldId id="303" r:id="rId29"/>
    <p:sldId id="284" r:id="rId30"/>
    <p:sldId id="296" r:id="rId31"/>
    <p:sldId id="279" r:id="rId32"/>
    <p:sldId id="283" r:id="rId33"/>
    <p:sldId id="285" r:id="rId3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FFF99"/>
    <a:srgbClr val="CC3300"/>
    <a:srgbClr val="FF9966"/>
    <a:srgbClr val="FFFF66"/>
    <a:srgbClr val="FF9900"/>
    <a:srgbClr val="FF6600"/>
    <a:srgbClr val="FFCC66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7"/>
    <p:restoredTop sz="93659"/>
  </p:normalViewPr>
  <p:slideViewPr>
    <p:cSldViewPr snapToGrid="0" snapToObjects="1">
      <p:cViewPr varScale="1">
        <p:scale>
          <a:sx n="81" d="100"/>
          <a:sy n="81" d="100"/>
        </p:scale>
        <p:origin x="13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5212B-3848-473C-A4EC-D4C49940A991}" type="datetimeFigureOut">
              <a:rPr lang="zh-TW" altLang="en-US" smtClean="0"/>
              <a:t>2018/10/23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EE3F3-D336-49BB-BF73-4F6FE3ADF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67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75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178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1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5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9.PNG"/><Relationship Id="rId5" Type="http://schemas.openxmlformats.org/officeDocument/2006/relationships/image" Target="../media/image34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4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19.png"/><Relationship Id="rId7" Type="http://schemas.openxmlformats.org/officeDocument/2006/relationships/image" Target="../media/image59.JPG"/><Relationship Id="rId12" Type="http://schemas.openxmlformats.org/officeDocument/2006/relationships/image" Target="../media/image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11" Type="http://schemas.openxmlformats.org/officeDocument/2006/relationships/image" Target="../media/image63.png"/><Relationship Id="rId5" Type="http://schemas.openxmlformats.org/officeDocument/2006/relationships/image" Target="../media/image57.jpg"/><Relationship Id="rId10" Type="http://schemas.openxmlformats.org/officeDocument/2006/relationships/image" Target="../media/image62.JPG"/><Relationship Id="rId4" Type="http://schemas.openxmlformats.org/officeDocument/2006/relationships/image" Target="../media/image34.PNG"/><Relationship Id="rId9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7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gif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046749" y="4319375"/>
            <a:ext cx="8098499" cy="1380709"/>
          </a:xfrm>
        </p:spPr>
        <p:txBody>
          <a:bodyPr/>
          <a:lstStyle/>
          <a:p>
            <a:pPr>
              <a:lnSpc>
                <a:spcPts val="1680"/>
              </a:lnSpc>
            </a:pPr>
            <a:r>
              <a:rPr kumimoji="1" lang="zh-TW" altLang="en-US" sz="2400" dirty="0" smtClean="0">
                <a:latin typeface="Magneto" panose="04030805050802020D02" pitchFamily="82" charset="0"/>
              </a:rPr>
              <a:t>第</a:t>
            </a:r>
            <a:r>
              <a:rPr kumimoji="1" lang="en-US" altLang="zh-TW" sz="2400" dirty="0" smtClean="0">
                <a:latin typeface="Magneto" panose="04030805050802020D02" pitchFamily="82" charset="0"/>
              </a:rPr>
              <a:t>107505</a:t>
            </a:r>
            <a:r>
              <a:rPr kumimoji="1" lang="zh-TW" altLang="en-US" sz="2400" dirty="0" smtClean="0">
                <a:latin typeface="Magneto" panose="04030805050802020D02" pitchFamily="82" charset="0"/>
              </a:rPr>
              <a:t>組</a:t>
            </a:r>
            <a:endParaRPr kumimoji="1" lang="en-US" altLang="zh-TW" sz="2400" dirty="0" smtClean="0">
              <a:latin typeface="Magneto" panose="04030805050802020D02" pitchFamily="82" charset="0"/>
            </a:endParaRPr>
          </a:p>
          <a:p>
            <a:pPr>
              <a:lnSpc>
                <a:spcPts val="1680"/>
              </a:lnSpc>
            </a:pPr>
            <a:r>
              <a:rPr kumimoji="1" lang="zh-TW" altLang="en-US" sz="1600" dirty="0" smtClean="0">
                <a:latin typeface="Magneto" panose="04030805050802020D02" pitchFamily="82" charset="0"/>
              </a:rPr>
              <a:t>組員：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10356027 </a:t>
            </a:r>
            <a:r>
              <a:rPr kumimoji="1" lang="zh-TW" altLang="en-US" sz="1600" dirty="0">
                <a:latin typeface="Magneto" panose="04030805050802020D02" pitchFamily="82" charset="0"/>
              </a:rPr>
              <a:t>黃萃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翎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10356011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陳玟瑞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10356033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蕭蕙齡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10356051 </a:t>
            </a:r>
            <a:r>
              <a:rPr kumimoji="1" lang="zh-TW" altLang="en-US" sz="1600" dirty="0">
                <a:latin typeface="Magneto" panose="04030805050802020D02" pitchFamily="82" charset="0"/>
              </a:rPr>
              <a:t>鄭如芳</a:t>
            </a:r>
          </a:p>
          <a:p>
            <a:pPr>
              <a:lnSpc>
                <a:spcPts val="1680"/>
              </a:lnSpc>
            </a:pPr>
            <a:r>
              <a:rPr kumimoji="1" lang="zh-TW" altLang="en-US" sz="1600" dirty="0">
                <a:latin typeface="Magneto" panose="04030805050802020D02" pitchFamily="82" charset="0"/>
              </a:rPr>
              <a:t>指導老師：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張隆君 老師</a:t>
            </a:r>
            <a:endParaRPr kumimoji="1" lang="zh-TW" altLang="en-US" sz="1600" dirty="0">
              <a:latin typeface="Magneto" panose="04030805050802020D02" pitchFamily="82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28" y="377072"/>
            <a:ext cx="4058940" cy="39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14272" y="2429862"/>
              <a:ext cx="200235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製作課堂選擇題遊戲，收集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相關數據供教學之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err="1">
                  <a:solidFill>
                    <a:schemeClr val="bg1"/>
                  </a:solidFill>
                </a:rPr>
                <a:t>Kahoot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!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847" y="2285597"/>
              <a:ext cx="1149306" cy="1149306"/>
            </a:xfrm>
            <a:prstGeom prst="rect">
              <a:avLst/>
            </a:prstGeom>
          </p:spPr>
        </p:pic>
      </p:grpSp>
      <p:grpSp>
        <p:nvGrpSpPr>
          <p:cNvPr id="3" name="群組 2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29" name="圆角矩形 28"/>
            <p:cNvSpPr/>
            <p:nvPr/>
          </p:nvSpPr>
          <p:spPr>
            <a:xfrm>
              <a:off x="3809634" y="2074106"/>
              <a:ext cx="2120348" cy="1748844"/>
            </a:xfrm>
            <a:prstGeom prst="roundRect">
              <a:avLst>
                <a:gd name="adj" fmla="val 10000"/>
              </a:avLst>
            </a:prstGeom>
            <a:ln>
              <a:solidFill>
                <a:srgbClr val="FFFF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575511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8"/>
            <p:cNvSpPr txBox="1"/>
            <p:nvPr/>
          </p:nvSpPr>
          <p:spPr>
            <a:xfrm>
              <a:off x="3831718" y="2760280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即時反饋系統平台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(IRS)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104799" y="2429862"/>
              <a:ext cx="1997081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立即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的提供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回饋包括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得分、排名與答對人數等。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文字版面配置區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04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系統架構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9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60420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58" y="536510"/>
            <a:ext cx="8569083" cy="5091773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04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43343"/>
            <a:ext cx="1799370" cy="5408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933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TW" dirty="0" smtClean="0"/>
              <a:t>04</a:t>
            </a:r>
            <a:endParaRPr lang="zh-TW" altLang="en-US" dirty="0"/>
          </a:p>
        </p:txBody>
      </p:sp>
      <p:grpSp>
        <p:nvGrpSpPr>
          <p:cNvPr id="24" name="群組 23"/>
          <p:cNvGrpSpPr/>
          <p:nvPr/>
        </p:nvGrpSpPr>
        <p:grpSpPr>
          <a:xfrm>
            <a:off x="781594" y="3344734"/>
            <a:ext cx="2160000" cy="2160000"/>
            <a:chOff x="7541593" y="536510"/>
            <a:chExt cx="2160000" cy="2160000"/>
          </a:xfrm>
        </p:grpSpPr>
        <p:sp>
          <p:nvSpPr>
            <p:cNvPr id="12" name="圓角矩形 11"/>
            <p:cNvSpPr/>
            <p:nvPr/>
          </p:nvSpPr>
          <p:spPr>
            <a:xfrm>
              <a:off x="7541593" y="536510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96" y="966213"/>
              <a:ext cx="1300593" cy="1300593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5097184" y="3357761"/>
            <a:ext cx="2160000" cy="2160000"/>
            <a:chOff x="4874246" y="3079076"/>
            <a:chExt cx="2160000" cy="2160000"/>
          </a:xfrm>
        </p:grpSpPr>
        <p:sp>
          <p:nvSpPr>
            <p:cNvPr id="10" name="圓角矩形 9"/>
            <p:cNvSpPr/>
            <p:nvPr/>
          </p:nvSpPr>
          <p:spPr>
            <a:xfrm>
              <a:off x="4874246" y="3079076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49" y="3508779"/>
              <a:ext cx="1300593" cy="1300593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2645916" y="3039231"/>
            <a:ext cx="765278" cy="76527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22281">
            <a:off x="4831457" y="2975121"/>
            <a:ext cx="765278" cy="76527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6991757" y="3153320"/>
            <a:ext cx="765278" cy="76527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5656">
            <a:off x="9035654" y="3141486"/>
            <a:ext cx="765278" cy="765278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9529686" y="2570069"/>
            <a:ext cx="2160000" cy="2934666"/>
            <a:chOff x="9529686" y="2570069"/>
            <a:chExt cx="2160000" cy="2934666"/>
          </a:xfrm>
        </p:grpSpPr>
        <p:grpSp>
          <p:nvGrpSpPr>
            <p:cNvPr id="20" name="群組 19"/>
            <p:cNvGrpSpPr/>
            <p:nvPr/>
          </p:nvGrpSpPr>
          <p:grpSpPr>
            <a:xfrm>
              <a:off x="9529686" y="3344735"/>
              <a:ext cx="2160000" cy="2160000"/>
              <a:chOff x="1326743" y="3328779"/>
              <a:chExt cx="2160000" cy="2160000"/>
            </a:xfrm>
          </p:grpSpPr>
          <p:sp>
            <p:nvSpPr>
              <p:cNvPr id="11" name="圓角矩形 10"/>
              <p:cNvSpPr/>
              <p:nvPr/>
            </p:nvSpPr>
            <p:spPr>
              <a:xfrm>
                <a:off x="1326743" y="3328779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3503" y="3758482"/>
                <a:ext cx="1300593" cy="1300593"/>
              </a:xfrm>
              <a:prstGeom prst="rect">
                <a:avLst/>
              </a:prstGeom>
            </p:spPr>
          </p:pic>
        </p:grp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396" y="2570069"/>
              <a:ext cx="862593" cy="862593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2937184" y="557133"/>
            <a:ext cx="2160000" cy="2790600"/>
            <a:chOff x="2937184" y="557133"/>
            <a:chExt cx="2160000" cy="2790600"/>
          </a:xfrm>
        </p:grpSpPr>
        <p:grpSp>
          <p:nvGrpSpPr>
            <p:cNvPr id="22" name="群組 21"/>
            <p:cNvGrpSpPr/>
            <p:nvPr/>
          </p:nvGrpSpPr>
          <p:grpSpPr>
            <a:xfrm>
              <a:off x="2937184" y="1187733"/>
              <a:ext cx="2160000" cy="2160000"/>
              <a:chOff x="4773024" y="708548"/>
              <a:chExt cx="2160000" cy="2160000"/>
            </a:xfrm>
          </p:grpSpPr>
          <p:sp>
            <p:nvSpPr>
              <p:cNvPr id="9" name="圓角矩形 8"/>
              <p:cNvSpPr/>
              <p:nvPr/>
            </p:nvSpPr>
            <p:spPr>
              <a:xfrm>
                <a:off x="4773024" y="708548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185" y="1157379"/>
                <a:ext cx="1282395" cy="1282395"/>
              </a:xfrm>
              <a:prstGeom prst="rect">
                <a:avLst/>
              </a:prstGeom>
            </p:spPr>
          </p:pic>
        </p:grpSp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839" y="557133"/>
              <a:ext cx="728997" cy="728997"/>
            </a:xfrm>
            <a:prstGeom prst="rect">
              <a:avLst/>
            </a:prstGeom>
          </p:spPr>
        </p:pic>
      </p:grpSp>
      <p:grpSp>
        <p:nvGrpSpPr>
          <p:cNvPr id="35" name="群組 34"/>
          <p:cNvGrpSpPr/>
          <p:nvPr/>
        </p:nvGrpSpPr>
        <p:grpSpPr>
          <a:xfrm>
            <a:off x="7313435" y="735079"/>
            <a:ext cx="2160000" cy="2622682"/>
            <a:chOff x="7313435" y="735079"/>
            <a:chExt cx="2160000" cy="2622682"/>
          </a:xfrm>
        </p:grpSpPr>
        <p:grpSp>
          <p:nvGrpSpPr>
            <p:cNvPr id="23" name="群組 22"/>
            <p:cNvGrpSpPr/>
            <p:nvPr/>
          </p:nvGrpSpPr>
          <p:grpSpPr>
            <a:xfrm>
              <a:off x="7313435" y="1197761"/>
              <a:ext cx="2160000" cy="2160000"/>
              <a:chOff x="2004455" y="992677"/>
              <a:chExt cx="2160000" cy="2160000"/>
            </a:xfrm>
          </p:grpSpPr>
          <p:sp>
            <p:nvSpPr>
              <p:cNvPr id="13" name="圓角矩形 12"/>
              <p:cNvSpPr/>
              <p:nvPr/>
            </p:nvSpPr>
            <p:spPr>
              <a:xfrm>
                <a:off x="2004455" y="992677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131" y="1377329"/>
                <a:ext cx="1418953" cy="1418953"/>
              </a:xfrm>
              <a:prstGeom prst="rect">
                <a:avLst/>
              </a:prstGeom>
            </p:spPr>
          </p:pic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277" y="735079"/>
              <a:ext cx="551051" cy="551051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4" y="243343"/>
            <a:ext cx="1799370" cy="54085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8" name="文字方塊 37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58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FFFFCC"/>
                </a:solidFill>
                <a:latin typeface="Maiandra GD" panose="020E0502030308020204" pitchFamily="34" charset="0"/>
              </a:rPr>
              <a:t>05</a:t>
            </a:r>
            <a:endParaRPr kumimoji="1" lang="zh-CN" altLang="en-US" sz="13800" dirty="0">
              <a:solidFill>
                <a:srgbClr val="FF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FFCC"/>
                </a:solidFill>
              </a:rPr>
              <a:t>教案內容</a:t>
            </a:r>
            <a:endParaRPr kumimoji="1" lang="zh-CN" altLang="en-US" sz="3600" dirty="0">
              <a:solidFill>
                <a:srgbClr val="FF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030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87228"/>
            <a:ext cx="1909656" cy="540885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13" y="315742"/>
            <a:ext cx="4185173" cy="59178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-1"/>
          <a:stretch/>
        </p:blipFill>
        <p:spPr>
          <a:xfrm>
            <a:off x="3986263" y="315742"/>
            <a:ext cx="4219472" cy="5974863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05462" y="415762"/>
            <a:ext cx="1524000" cy="337086"/>
          </a:xfrm>
        </p:spPr>
        <p:txBody>
          <a:bodyPr/>
          <a:lstStyle/>
          <a:p>
            <a:r>
              <a:rPr kumimoji="1" lang="zh-TW" altLang="en-US" sz="2400" dirty="0" smtClean="0"/>
              <a:t>教學手冊</a:t>
            </a:r>
            <a:endParaRPr kumimoji="1"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1939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019" y="0"/>
            <a:ext cx="2973246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22693" y="1846306"/>
            <a:ext cx="1483098" cy="41646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b="1" kern="0" dirty="0" smtClean="0">
                <a:solidFill>
                  <a:schemeClr val="bg1"/>
                </a:solidFill>
              </a:rPr>
              <a:t>認識</a:t>
            </a:r>
            <a:r>
              <a:rPr lang="en-US" altLang="zh-TW" b="1" kern="0" dirty="0" err="1" smtClean="0">
                <a:solidFill>
                  <a:schemeClr val="bg1"/>
                </a:solidFill>
              </a:rPr>
              <a:t>mBlock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22693" y="3208153"/>
            <a:ext cx="2020105" cy="4524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b="1" kern="0" dirty="0" smtClean="0">
                <a:solidFill>
                  <a:schemeClr val="bg1"/>
                </a:solidFill>
              </a:rPr>
              <a:t>認識</a:t>
            </a:r>
            <a:r>
              <a:rPr lang="en-US" altLang="zh-CN" b="1" kern="0" dirty="0" err="1">
                <a:solidFill>
                  <a:schemeClr val="bg1"/>
                </a:solidFill>
              </a:rPr>
              <a:t>Arduino</a:t>
            </a:r>
            <a:r>
              <a:rPr lang="en-US" altLang="zh-CN" b="1" kern="0" dirty="0">
                <a:solidFill>
                  <a:schemeClr val="bg1"/>
                </a:solidFill>
              </a:rPr>
              <a:t> Uno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28303" y="4605971"/>
            <a:ext cx="1471878" cy="41274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bg1"/>
                </a:solidFill>
              </a:rPr>
              <a:t>Arduino IDE</a:t>
            </a:r>
          </a:p>
        </p:txBody>
      </p:sp>
      <p:sp>
        <p:nvSpPr>
          <p:cNvPr id="16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</a:t>
            </a:r>
            <a:r>
              <a:rPr kumimoji="1" lang="en-US" altLang="zh-TW" dirty="0" smtClean="0">
                <a:latin typeface="Maiandra GD" panose="020E0502030308020204" pitchFamily="34" charset="0"/>
              </a:rPr>
              <a:t>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5791" y="407064"/>
            <a:ext cx="1879601" cy="337086"/>
          </a:xfrm>
        </p:spPr>
        <p:txBody>
          <a:bodyPr/>
          <a:lstStyle/>
          <a:p>
            <a:r>
              <a:rPr kumimoji="1" lang="zh-TW" altLang="en-US" sz="2400" dirty="0" smtClean="0"/>
              <a:t>教材介紹</a:t>
            </a:r>
            <a:endParaRPr kumimoji="1" lang="en-US" altLang="zh-TW" sz="24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97" y="670231"/>
            <a:ext cx="3573689" cy="55175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16" y="670231"/>
            <a:ext cx="6622150" cy="540162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6276" y="392031"/>
            <a:ext cx="1587500" cy="337086"/>
          </a:xfrm>
        </p:spPr>
        <p:txBody>
          <a:bodyPr/>
          <a:lstStyle/>
          <a:p>
            <a:r>
              <a:rPr lang="zh-TW" altLang="zh-TW" sz="2400" dirty="0"/>
              <a:t>軟體結構</a:t>
            </a:r>
            <a:endParaRPr kumimoji="1" lang="zh-CN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1" y="1395450"/>
            <a:ext cx="3805513" cy="3175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1" y="4675912"/>
            <a:ext cx="1329642" cy="1314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62" y="1395450"/>
            <a:ext cx="3713137" cy="328046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2" y="1346390"/>
            <a:ext cx="3871736" cy="31735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2" y="4620504"/>
            <a:ext cx="3743962" cy="112520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48" y="2078820"/>
            <a:ext cx="5586013" cy="19611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16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6276" y="392031"/>
            <a:ext cx="1587500" cy="337086"/>
          </a:xfrm>
        </p:spPr>
        <p:txBody>
          <a:bodyPr/>
          <a:lstStyle/>
          <a:p>
            <a:r>
              <a:rPr lang="zh-TW" altLang="zh-TW" sz="2400" dirty="0"/>
              <a:t>軟體結構</a:t>
            </a:r>
            <a:endParaRPr kumimoji="1" lang="zh-CN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1060191"/>
            <a:ext cx="3832411" cy="3152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11319"/>
            <a:ext cx="4584050" cy="92856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729117"/>
            <a:ext cx="4152038" cy="518729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11319"/>
            <a:ext cx="1126411" cy="1093603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94" y="1060191"/>
            <a:ext cx="4573906" cy="3488949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43043"/>
            <a:ext cx="1074661" cy="1061879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1282358"/>
            <a:ext cx="3899820" cy="3044614"/>
          </a:xfrm>
          <a:prstGeom prst="rect">
            <a:avLst/>
          </a:prstGeom>
        </p:spPr>
      </p:pic>
      <p:sp>
        <p:nvSpPr>
          <p:cNvPr id="8" name="文字版面配置區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3206276" y="392031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400" smtClean="0"/>
              <a:t>軟體結構</a:t>
            </a:r>
            <a:endParaRPr kumimoji="1" lang="zh-CN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9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8" y="5644676"/>
            <a:ext cx="1244405" cy="124440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73" y="6018253"/>
            <a:ext cx="849464" cy="8494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564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5" y="907441"/>
            <a:ext cx="1083441" cy="4852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58" y="844717"/>
            <a:ext cx="2343024" cy="5982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907441"/>
            <a:ext cx="2677473" cy="5354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05" y="2791644"/>
            <a:ext cx="1821616" cy="5475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3" y="4722607"/>
            <a:ext cx="1927560" cy="545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58" y="4737286"/>
            <a:ext cx="2036947" cy="53721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4720976"/>
            <a:ext cx="3158005" cy="54921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33127" y="2078546"/>
            <a:ext cx="7589808" cy="2235271"/>
          </a:xfrm>
        </p:spPr>
        <p:txBody>
          <a:bodyPr/>
          <a:lstStyle/>
          <a:p>
            <a:r>
              <a:rPr kumimoji="1" lang="zh-TW" altLang="en-US" dirty="0" smtClean="0"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目錄</a:t>
            </a:r>
            <a:r>
              <a:rPr kumimoji="1" lang="zh-CN" altLang="en-US" dirty="0" smtClean="0">
                <a:gradFill flip="none" rotWithShape="1">
                  <a:gsLst>
                    <a:gs pos="0">
                      <a:schemeClr val="accent5">
                        <a:lumMod val="10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 </a:t>
            </a:r>
            <a:endParaRPr kumimoji="1" lang="en-US" altLang="zh-CN" dirty="0" smtClean="0">
              <a:gradFill flip="none" rotWithShape="1">
                <a:gsLst>
                  <a:gs pos="0">
                    <a:schemeClr val="accent5">
                      <a:lumMod val="1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  <a:p>
            <a:r>
              <a:rPr kumimoji="1" lang="en-US" altLang="zh-CN" dirty="0" smtClean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CONTENTS</a:t>
            </a:r>
            <a:endParaRPr kumimoji="1" lang="zh-CN" altLang="en-US" dirty="0">
              <a:gradFill flip="none" rotWithShape="1">
                <a:gsLst>
                  <a:gs pos="0">
                    <a:srgbClr val="C00000"/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687651" y="807032"/>
            <a:ext cx="1037567" cy="635904"/>
          </a:xfrm>
        </p:spPr>
        <p:txBody>
          <a:bodyPr/>
          <a:lstStyle/>
          <a:p>
            <a:r>
              <a:rPr kumimoji="1" lang="en-US" altLang="zh-CN" sz="48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01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3833127" y="806397"/>
            <a:ext cx="1017631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02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>
          <a:xfrm>
            <a:off x="7645821" y="806397"/>
            <a:ext cx="915607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03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02597" y="2736847"/>
            <a:ext cx="991508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04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702597" y="4680439"/>
            <a:ext cx="1037567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05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3960818" y="4674094"/>
            <a:ext cx="1004240" cy="701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06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7734721" y="4623587"/>
            <a:ext cx="1006299" cy="694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07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81" y="1133052"/>
            <a:ext cx="3794302" cy="3152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81" y="4575079"/>
            <a:ext cx="3740607" cy="95667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73" y="713582"/>
            <a:ext cx="3939465" cy="5363073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3206276" y="392031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400" smtClean="0"/>
              <a:t>軟體結構</a:t>
            </a:r>
            <a:endParaRPr kumimoji="1" lang="zh-CN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92" y="4948437"/>
            <a:ext cx="608497" cy="60849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0" y="4397591"/>
            <a:ext cx="1845149" cy="1845149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r="3971" b="-1"/>
          <a:stretch/>
        </p:blipFill>
        <p:spPr>
          <a:xfrm rot="5400000">
            <a:off x="4007726" y="1097335"/>
            <a:ext cx="3960000" cy="39754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27" y="1105035"/>
            <a:ext cx="3960000" cy="39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25" y="1105034"/>
            <a:ext cx="3960000" cy="39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r="9025"/>
          <a:stretch/>
        </p:blipFill>
        <p:spPr>
          <a:xfrm>
            <a:off x="3867462" y="1105036"/>
            <a:ext cx="4457075" cy="39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37" y="896629"/>
            <a:ext cx="4428000" cy="442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37" y="896629"/>
            <a:ext cx="4500000" cy="45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40" y="5074445"/>
            <a:ext cx="967950" cy="96795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3206276" y="392031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硬</a:t>
            </a:r>
            <a:r>
              <a:rPr lang="zh-TW" altLang="zh-TW" sz="2400" dirty="0" smtClean="0"/>
              <a:t>體結構</a:t>
            </a:r>
            <a:endParaRPr kumimoji="1" lang="zh-CN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4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96783" y="390691"/>
            <a:ext cx="1419605" cy="337086"/>
          </a:xfrm>
        </p:spPr>
        <p:txBody>
          <a:bodyPr/>
          <a:lstStyle/>
          <a:p>
            <a:r>
              <a:rPr kumimoji="1" lang="zh-TW" altLang="en-US" sz="2400" dirty="0" smtClean="0"/>
              <a:t>範例影片</a:t>
            </a:r>
            <a:endParaRPr kumimoji="1" lang="en-US" altLang="zh-TW" sz="2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43343"/>
            <a:ext cx="1909656" cy="540885"/>
          </a:xfrm>
          <a:prstGeom prst="rect">
            <a:avLst/>
          </a:prstGeom>
        </p:spPr>
      </p:pic>
      <p:pic>
        <p:nvPicPr>
          <p:cNvPr id="6" name="glwkuVu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7373" y="700544"/>
            <a:ext cx="10077254" cy="56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06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FFCC"/>
                </a:solidFill>
              </a:rPr>
              <a:t>教案特</a:t>
            </a:r>
            <a:r>
              <a:rPr kumimoji="1" lang="zh-TW" altLang="en-US" sz="3600" dirty="0">
                <a:solidFill>
                  <a:srgbClr val="CCFFCC"/>
                </a:solidFill>
              </a:rPr>
              <a:t>色</a:t>
            </a:r>
            <a:endParaRPr kumimoji="1" lang="en-US" altLang="zh-CN" sz="3600" dirty="0" smtClean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1" name="群組 10"/>
          <p:cNvGrpSpPr/>
          <p:nvPr/>
        </p:nvGrpSpPr>
        <p:grpSpPr>
          <a:xfrm>
            <a:off x="3182126" y="2759867"/>
            <a:ext cx="2880000" cy="2520000"/>
            <a:chOff x="2" y="4085141"/>
            <a:chExt cx="1742575" cy="1496323"/>
          </a:xfrm>
        </p:grpSpPr>
        <p:sp>
          <p:nvSpPr>
            <p:cNvPr id="17" name="六邊形 16"/>
            <p:cNvSpPr/>
            <p:nvPr/>
          </p:nvSpPr>
          <p:spPr>
            <a:xfrm>
              <a:off x="2" y="408514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CC33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六邊形 4"/>
            <p:cNvSpPr/>
            <p:nvPr/>
          </p:nvSpPr>
          <p:spPr>
            <a:xfrm>
              <a:off x="269910" y="4316907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合作</a:t>
              </a:r>
              <a:endParaRPr lang="zh-TW" altLang="en-US" sz="36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3542126" y="70832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6062126" y="1011997"/>
            <a:ext cx="2880000" cy="2520000"/>
            <a:chOff x="7496956" y="3328379"/>
            <a:chExt cx="1742575" cy="1496323"/>
          </a:xfrm>
        </p:grpSpPr>
        <p:sp>
          <p:nvSpPr>
            <p:cNvPr id="15" name="六邊形 14"/>
            <p:cNvSpPr/>
            <p:nvPr/>
          </p:nvSpPr>
          <p:spPr>
            <a:xfrm>
              <a:off x="7496956" y="3328379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8031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803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六邊形 7"/>
            <p:cNvSpPr/>
            <p:nvPr/>
          </p:nvSpPr>
          <p:spPr>
            <a:xfrm>
              <a:off x="7766865" y="3560144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5400" rIns="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自我定位</a:t>
              </a:r>
              <a:endParaRPr lang="zh-TW" altLang="en-US" sz="3600" b="1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6591308" y="3783544"/>
            <a:ext cx="1742575" cy="1496323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六邊形 10"/>
          <p:cNvSpPr/>
          <p:nvPr/>
        </p:nvSpPr>
        <p:spPr>
          <a:xfrm>
            <a:off x="6123519" y="383280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群組 11"/>
          <p:cNvGrpSpPr/>
          <p:nvPr/>
        </p:nvGrpSpPr>
        <p:grpSpPr>
          <a:xfrm>
            <a:off x="3243519" y="2830108"/>
            <a:ext cx="2880000" cy="2520000"/>
            <a:chOff x="1335808" y="1807871"/>
            <a:chExt cx="1742575" cy="149632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8" name="六邊形 17"/>
            <p:cNvSpPr/>
            <p:nvPr/>
          </p:nvSpPr>
          <p:spPr>
            <a:xfrm>
              <a:off x="1335808" y="180787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16062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1606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六邊形 5"/>
            <p:cNvSpPr/>
            <p:nvPr/>
          </p:nvSpPr>
          <p:spPr>
            <a:xfrm>
              <a:off x="1605716" y="2039637"/>
              <a:ext cx="1202759" cy="10327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i="0" kern="1200" dirty="0" smtClean="0"/>
                <a:t>專注力</a:t>
              </a:r>
              <a:endParaRPr lang="zh-TW" altLang="en-US" sz="3200" b="1" i="0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3603519" y="903475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群組 14"/>
          <p:cNvGrpSpPr/>
          <p:nvPr/>
        </p:nvGrpSpPr>
        <p:grpSpPr>
          <a:xfrm>
            <a:off x="6027932" y="1075645"/>
            <a:ext cx="2880000" cy="2520000"/>
            <a:chOff x="4497804" y="1681666"/>
            <a:chExt cx="1742575" cy="1496323"/>
          </a:xfrm>
        </p:grpSpPr>
        <p:sp>
          <p:nvSpPr>
            <p:cNvPr id="16" name="六邊形 15"/>
            <p:cNvSpPr/>
            <p:nvPr/>
          </p:nvSpPr>
          <p:spPr>
            <a:xfrm>
              <a:off x="4497804" y="168166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24094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2409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8"/>
            <p:cNvSpPr/>
            <p:nvPr/>
          </p:nvSpPr>
          <p:spPr>
            <a:xfrm>
              <a:off x="4767712" y="191343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邏輯思考</a:t>
              </a:r>
              <a:endParaRPr lang="zh-TW" altLang="en-US" sz="3200" b="1" kern="1200" dirty="0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六邊形 5"/>
          <p:cNvSpPr/>
          <p:nvPr/>
        </p:nvSpPr>
        <p:spPr>
          <a:xfrm>
            <a:off x="3651844" y="87969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群組 10"/>
          <p:cNvGrpSpPr/>
          <p:nvPr/>
        </p:nvGrpSpPr>
        <p:grpSpPr>
          <a:xfrm>
            <a:off x="5953922" y="1176000"/>
            <a:ext cx="2880000" cy="2520000"/>
            <a:chOff x="4472050" y="4975578"/>
            <a:chExt cx="2880000" cy="2520000"/>
          </a:xfrm>
          <a:solidFill>
            <a:schemeClr val="accent2">
              <a:lumMod val="75000"/>
            </a:schemeClr>
          </a:solidFill>
        </p:grpSpPr>
        <p:sp>
          <p:nvSpPr>
            <p:cNvPr id="16" name="六邊形 15"/>
            <p:cNvSpPr/>
            <p:nvPr/>
          </p:nvSpPr>
          <p:spPr>
            <a:xfrm>
              <a:off x="4472050" y="4975578"/>
              <a:ext cx="2880000" cy="25200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32125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3212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5"/>
            <p:cNvSpPr/>
            <p:nvPr/>
          </p:nvSpPr>
          <p:spPr>
            <a:xfrm>
              <a:off x="5343338" y="5723740"/>
              <a:ext cx="1202759" cy="10327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思考</a:t>
              </a:r>
              <a:endParaRPr lang="zh-TW" altLang="en-US" sz="32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6313922" y="377956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3216000" y="2874852"/>
            <a:ext cx="2880000" cy="2520000"/>
            <a:chOff x="3006844" y="2473476"/>
            <a:chExt cx="1742575" cy="1496323"/>
          </a:xfrm>
        </p:grpSpPr>
        <p:sp>
          <p:nvSpPr>
            <p:cNvPr id="14" name="六邊形 13"/>
            <p:cNvSpPr/>
            <p:nvPr/>
          </p:nvSpPr>
          <p:spPr>
            <a:xfrm>
              <a:off x="3006844" y="247347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CC66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40156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4015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六邊形 8"/>
            <p:cNvSpPr/>
            <p:nvPr/>
          </p:nvSpPr>
          <p:spPr>
            <a:xfrm>
              <a:off x="3276752" y="270524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問題解決</a:t>
              </a:r>
              <a:endParaRPr lang="zh-TW" altLang="en-US" sz="3200" b="1" kern="1200" dirty="0"/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18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79274" y="339196"/>
            <a:ext cx="2572570" cy="437646"/>
          </a:xfrm>
        </p:spPr>
        <p:txBody>
          <a:bodyPr/>
          <a:lstStyle/>
          <a:p>
            <a:r>
              <a:rPr kumimoji="1" lang="zh-TW" altLang="en-US" sz="2400" dirty="0" smtClean="0"/>
              <a:t>教案特色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六邊形 5"/>
          <p:cNvSpPr/>
          <p:nvPr/>
        </p:nvSpPr>
        <p:spPr>
          <a:xfrm>
            <a:off x="6825210" y="1924162"/>
            <a:ext cx="1202759" cy="103279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200" b="1" kern="1200" dirty="0" smtClean="0"/>
              <a:t>思考</a:t>
            </a:r>
            <a:endParaRPr lang="zh-TW" altLang="en-US" sz="3200" b="1" kern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27" y="1495172"/>
            <a:ext cx="3376753" cy="337675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511587" y="1262378"/>
            <a:ext cx="36549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95" y="1540661"/>
            <a:ext cx="2131417" cy="588677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sp>
        <p:nvSpPr>
          <p:cNvPr id="23" name="文字方塊 22"/>
          <p:cNvSpPr txBox="1"/>
          <p:nvPr/>
        </p:nvSpPr>
        <p:spPr>
          <a:xfrm>
            <a:off x="2511587" y="4022300"/>
            <a:ext cx="3654922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26" y="4262240"/>
            <a:ext cx="3486637" cy="609685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sp>
        <p:nvSpPr>
          <p:cNvPr id="22" name="文字方塊 21"/>
          <p:cNvSpPr txBox="1"/>
          <p:nvPr/>
        </p:nvSpPr>
        <p:spPr>
          <a:xfrm>
            <a:off x="2525220" y="2656295"/>
            <a:ext cx="3654922" cy="10772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27" y="2914520"/>
            <a:ext cx="3298036" cy="642475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2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</a:t>
            </a:r>
            <a:r>
              <a:rPr kumimoji="1" lang="en-US" altLang="zh-TW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7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>
                <a:solidFill>
                  <a:srgbClr val="CCFFCC"/>
                </a:solidFill>
              </a:rPr>
              <a:t>未來展望與結論</a:t>
            </a:r>
            <a:endParaRPr kumimoji="1" lang="zh-CN" altLang="en-US" sz="3600" dirty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26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321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68" y="4425935"/>
            <a:ext cx="1384647" cy="1384647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581663" y="3183340"/>
            <a:ext cx="1646605" cy="1112160"/>
            <a:chOff x="2905045" y="3549046"/>
            <a:chExt cx="1646605" cy="1112160"/>
          </a:xfrm>
        </p:grpSpPr>
        <p:sp>
          <p:nvSpPr>
            <p:cNvPr id="21" name="文字方塊 20"/>
            <p:cNvSpPr txBox="1"/>
            <p:nvPr/>
          </p:nvSpPr>
          <p:spPr>
            <a:xfrm>
              <a:off x="2905045" y="429187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CONNECTION</a:t>
              </a:r>
              <a:endParaRPr lang="zh-TW" altLang="en-US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696" y="3549046"/>
              <a:ext cx="650296" cy="650296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56" y="382959"/>
            <a:ext cx="3116314" cy="311631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94174">
            <a:off x="2824064" y="2917133"/>
            <a:ext cx="1409859" cy="140985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74" y="3578573"/>
            <a:ext cx="1433854" cy="14338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01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CCCC"/>
                </a:solidFill>
              </a:rPr>
              <a:t>動</a:t>
            </a:r>
            <a:r>
              <a:rPr kumimoji="1" lang="zh-TW" altLang="en-US" sz="3600" dirty="0">
                <a:solidFill>
                  <a:srgbClr val="FFCCCC"/>
                </a:solidFill>
              </a:rPr>
              <a:t>機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68188" y="392031"/>
            <a:ext cx="2406532" cy="337086"/>
          </a:xfrm>
        </p:spPr>
        <p:txBody>
          <a:bodyPr/>
          <a:lstStyle/>
          <a:p>
            <a:r>
              <a:rPr kumimoji="1" lang="zh-TW" altLang="en-US" sz="2400" dirty="0" smtClean="0"/>
              <a:t>未來展望與</a:t>
            </a:r>
            <a:r>
              <a:rPr kumimoji="1" lang="zh-TW" altLang="en-US" sz="2400" dirty="0"/>
              <a:t>結語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橢圓 1"/>
          <p:cNvSpPr/>
          <p:nvPr/>
        </p:nvSpPr>
        <p:spPr>
          <a:xfrm>
            <a:off x="1743187" y="1358400"/>
            <a:ext cx="3639702" cy="3593779"/>
          </a:xfrm>
          <a:prstGeom prst="ellipse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958943" y="1350060"/>
            <a:ext cx="3600000" cy="3600000"/>
          </a:xfrm>
          <a:prstGeom prst="ellipse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69" y="2629196"/>
            <a:ext cx="3798148" cy="118502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897168" y="51130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教案豐富化</a:t>
            </a:r>
            <a:endParaRPr lang="zh-TW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12945" y="51872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製作討論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區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30" y="2084619"/>
            <a:ext cx="2315580" cy="23155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/>
      <p:bldP spid="1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7032" y="1965278"/>
            <a:ext cx="3534771" cy="941696"/>
          </a:xfrm>
          <a:noFill/>
          <a:ln>
            <a:noFill/>
          </a:ln>
        </p:spPr>
        <p:txBody>
          <a:bodyPr/>
          <a:lstStyle/>
          <a:p>
            <a:r>
              <a:rPr kumimoji="1" lang="zh-TW" altLang="en-US" sz="6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  <a:endParaRPr kumimoji="1"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411940" y="2947918"/>
            <a:ext cx="555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>
                <a:latin typeface="Elephant" panose="02020904090505020303" pitchFamily="18" charset="0"/>
              </a:rPr>
              <a:t>Thank you</a:t>
            </a:r>
            <a:endParaRPr lang="zh-TW" altLang="en-US" sz="720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3118731"/>
            <a:ext cx="12192000" cy="1630693"/>
          </a:xfrm>
          <a:noFill/>
        </p:spPr>
        <p:txBody>
          <a:bodyPr/>
          <a:lstStyle/>
          <a:p>
            <a:r>
              <a:rPr kumimoji="1" lang="en-US" altLang="zh-TW" sz="138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Script" panose="030B0504020000000003" pitchFamily="66" charset="0"/>
                <a:cs typeface="MV Boli" panose="02000500030200090000" pitchFamily="2" charset="0"/>
              </a:rPr>
              <a:t>Q&amp;A</a:t>
            </a:r>
            <a:endParaRPr kumimoji="1" lang="zh-CN" altLang="en-US" sz="13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33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>
            <a:spLocks/>
          </p:cNvSpPr>
          <p:nvPr/>
        </p:nvSpPr>
        <p:spPr>
          <a:xfrm>
            <a:off x="530062" y="3957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latin typeface="Maiandra GD" panose="020E0502030308020204" pitchFamily="34" charset="0"/>
              </a:rPr>
              <a:t>01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47" y="2478867"/>
            <a:ext cx="3099870" cy="23583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54" y="1898769"/>
            <a:ext cx="4207734" cy="301686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96" y="391886"/>
            <a:ext cx="2095792" cy="177189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914"/>
            <a:ext cx="3353991" cy="30770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38" y="2063121"/>
            <a:ext cx="3272064" cy="295317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29" y="484094"/>
            <a:ext cx="1111777" cy="4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1.66667E-6 -2.59259E-6 L -0.08594 0.248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124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0 -2.59259E-6 L 0.13763 -0.2949 " pathEditMode="relative" rAng="0" ptsTypes="AA">
                                      <p:cBhvr>
                                        <p:cTn id="1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02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en-US" altLang="zh-TW" sz="3600" dirty="0" smtClean="0">
                <a:solidFill>
                  <a:srgbClr val="FFCCCC"/>
                </a:solidFill>
              </a:rPr>
              <a:t>SWOT </a:t>
            </a:r>
            <a:r>
              <a:rPr kumimoji="1" lang="zh-TW" altLang="en-US" sz="3600" dirty="0" smtClean="0">
                <a:solidFill>
                  <a:srgbClr val="FFCCCC"/>
                </a:solidFill>
              </a:rPr>
              <a:t>分析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02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699041" y="3706351"/>
            <a:ext cx="3912904" cy="1704425"/>
            <a:chOff x="6180794" y="3712975"/>
            <a:chExt cx="3912904" cy="1704425"/>
          </a:xfrm>
        </p:grpSpPr>
        <p:grpSp>
          <p:nvGrpSpPr>
            <p:cNvPr id="42" name="组 40"/>
            <p:cNvGrpSpPr/>
            <p:nvPr/>
          </p:nvGrpSpPr>
          <p:grpSpPr>
            <a:xfrm flipH="1" flipV="1">
              <a:off x="6180794" y="3712975"/>
              <a:ext cx="3912904" cy="1704425"/>
              <a:chOff x="815671" y="1618373"/>
              <a:chExt cx="4170523" cy="174309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15671" y="1618373"/>
                <a:ext cx="4154756" cy="17430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912854" y="1618373"/>
                <a:ext cx="1073340" cy="1743090"/>
              </a:xfrm>
              <a:prstGeom prst="rect">
                <a:avLst/>
              </a:prstGeom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51000">
                    <a:schemeClr val="accent1">
                      <a:lumMod val="45000"/>
                      <a:lumOff val="55000"/>
                    </a:schemeClr>
                  </a:gs>
                  <a:gs pos="56000">
                    <a:srgbClr val="A7A7A7"/>
                  </a:gs>
                  <a:gs pos="0">
                    <a:srgbClr val="FFCCCC"/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5" name="文本框 39"/>
            <p:cNvSpPr txBox="1"/>
            <p:nvPr/>
          </p:nvSpPr>
          <p:spPr>
            <a:xfrm flipH="1">
              <a:off x="6373006" y="3940999"/>
              <a:ext cx="61587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rgbClr val="CCECFF"/>
                  </a:solidFill>
                </a:rPr>
                <a:t>T</a:t>
              </a:r>
              <a:endParaRPr kumimoji="1" lang="zh-CN" altLang="en-US" sz="8000" b="1" dirty="0">
                <a:solidFill>
                  <a:srgbClr val="CCECFF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158841" y="3874104"/>
              <a:ext cx="2883153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射擊類遊戲過多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遊戲日新月異，容易被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淘汰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713834" y="1491569"/>
            <a:ext cx="4473437" cy="1731316"/>
            <a:chOff x="1713834" y="1491569"/>
            <a:chExt cx="4473437" cy="1731316"/>
          </a:xfrm>
        </p:grpSpPr>
        <p:grpSp>
          <p:nvGrpSpPr>
            <p:cNvPr id="29" name="组 58"/>
            <p:cNvGrpSpPr/>
            <p:nvPr/>
          </p:nvGrpSpPr>
          <p:grpSpPr>
            <a:xfrm>
              <a:off x="1713834" y="1499661"/>
              <a:ext cx="3898111" cy="1704425"/>
              <a:chOff x="1713834" y="1499661"/>
              <a:chExt cx="3898111" cy="170442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713834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713834" y="1499661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2677088" y="1712474"/>
              <a:ext cx="3024182" cy="14773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結合紅外線與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Wii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的創新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玩法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簡單，容易上手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成本較其他射擊遊戲低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sp>
          <p:nvSpPr>
            <p:cNvPr id="33" name="文本框 21"/>
            <p:cNvSpPr txBox="1"/>
            <p:nvPr/>
          </p:nvSpPr>
          <p:spPr>
            <a:xfrm>
              <a:off x="1858120" y="1690153"/>
              <a:ext cx="71846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S</a:t>
              </a:r>
              <a:endParaRPr kumimoji="1" lang="zh-CN" altLang="en-US" sz="80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56" name="组 9"/>
            <p:cNvGrpSpPr/>
            <p:nvPr/>
          </p:nvGrpSpPr>
          <p:grpSpPr>
            <a:xfrm>
              <a:off x="5591330" y="1491569"/>
              <a:ext cx="595941" cy="1731316"/>
              <a:chOff x="5601500" y="1201303"/>
              <a:chExt cx="719842" cy="1895216"/>
            </a:xfrm>
            <a:solidFill>
              <a:schemeClr val="accent1"/>
            </a:solidFill>
          </p:grpSpPr>
          <p:sp>
            <p:nvSpPr>
              <p:cNvPr id="57" name="矩形 56"/>
              <p:cNvSpPr/>
              <p:nvPr/>
            </p:nvSpPr>
            <p:spPr>
              <a:xfrm>
                <a:off x="5601500" y="1201303"/>
                <a:ext cx="302412" cy="18952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右箭头 5"/>
              <p:cNvSpPr/>
              <p:nvPr/>
            </p:nvSpPr>
            <p:spPr>
              <a:xfrm>
                <a:off x="5903911" y="1877007"/>
                <a:ext cx="417431" cy="549973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6187179" y="1499445"/>
            <a:ext cx="3957000" cy="2206906"/>
            <a:chOff x="6187179" y="1499445"/>
            <a:chExt cx="3957000" cy="2206906"/>
          </a:xfrm>
        </p:grpSpPr>
        <p:grpSp>
          <p:nvGrpSpPr>
            <p:cNvPr id="34" name="组 59"/>
            <p:cNvGrpSpPr/>
            <p:nvPr/>
          </p:nvGrpSpPr>
          <p:grpSpPr>
            <a:xfrm>
              <a:off x="6195587" y="1499445"/>
              <a:ext cx="3900766" cy="1704641"/>
              <a:chOff x="6195587" y="1499445"/>
              <a:chExt cx="3900766" cy="1704641"/>
            </a:xfrm>
          </p:grpSpPr>
          <p:sp>
            <p:nvSpPr>
              <p:cNvPr id="35" name="矩形 34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flipH="1">
                <a:off x="9089315" y="1499445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rgbClr val="FFCCCC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" name="文本框 26"/>
            <p:cNvSpPr txBox="1"/>
            <p:nvPr/>
          </p:nvSpPr>
          <p:spPr>
            <a:xfrm flipH="1">
              <a:off x="9036182" y="1690153"/>
              <a:ext cx="1107997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W</a:t>
              </a:r>
              <a:endParaRPr kumimoji="1" lang="zh-CN" altLang="en-US" sz="80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187179" y="1692029"/>
              <a:ext cx="27160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無法攜帶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需要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足夠的活動空間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59" name="组 10"/>
            <p:cNvGrpSpPr/>
            <p:nvPr/>
          </p:nvGrpSpPr>
          <p:grpSpPr>
            <a:xfrm>
              <a:off x="6198402" y="3205708"/>
              <a:ext cx="3916800" cy="500643"/>
              <a:chOff x="6445047" y="2885020"/>
              <a:chExt cx="3715658" cy="69494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0" name="矩形 59"/>
              <p:cNvSpPr/>
              <p:nvPr/>
            </p:nvSpPr>
            <p:spPr>
              <a:xfrm rot="5400000">
                <a:off x="8164120" y="1165947"/>
                <a:ext cx="277512" cy="371565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右箭头 37"/>
              <p:cNvSpPr/>
              <p:nvPr/>
            </p:nvSpPr>
            <p:spPr>
              <a:xfrm rot="5400000">
                <a:off x="8080814" y="3096260"/>
                <a:ext cx="417431" cy="549973"/>
              </a:xfrm>
              <a:prstGeom prst="rightArrow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9" name="群組 8"/>
          <p:cNvGrpSpPr/>
          <p:nvPr/>
        </p:nvGrpSpPr>
        <p:grpSpPr>
          <a:xfrm>
            <a:off x="5671945" y="3687306"/>
            <a:ext cx="4447999" cy="1711661"/>
            <a:chOff x="5671945" y="3687306"/>
            <a:chExt cx="4447999" cy="1711661"/>
          </a:xfrm>
        </p:grpSpPr>
        <p:grpSp>
          <p:nvGrpSpPr>
            <p:cNvPr id="6" name="群組 5"/>
            <p:cNvGrpSpPr/>
            <p:nvPr/>
          </p:nvGrpSpPr>
          <p:grpSpPr>
            <a:xfrm>
              <a:off x="6215609" y="3687306"/>
              <a:ext cx="3904335" cy="1704425"/>
              <a:chOff x="1713834" y="3712975"/>
              <a:chExt cx="3904335" cy="1704425"/>
            </a:xfrm>
          </p:grpSpPr>
          <p:grpSp>
            <p:nvGrpSpPr>
              <p:cNvPr id="38" name="组 48"/>
              <p:cNvGrpSpPr/>
              <p:nvPr/>
            </p:nvGrpSpPr>
            <p:grpSpPr>
              <a:xfrm flipV="1">
                <a:off x="1713834" y="3712975"/>
                <a:ext cx="3898111" cy="1704425"/>
                <a:chOff x="815671" y="1618373"/>
                <a:chExt cx="4154756" cy="174309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815671" y="1618373"/>
                  <a:ext cx="4154756" cy="174309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CE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897087" y="1618373"/>
                  <a:ext cx="1073340" cy="172361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1" name="文本框 47"/>
              <p:cNvSpPr txBox="1"/>
              <p:nvPr/>
            </p:nvSpPr>
            <p:spPr>
              <a:xfrm>
                <a:off x="4604906" y="3960045"/>
                <a:ext cx="1013263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8000" b="1" dirty="0" smtClean="0">
                    <a:solidFill>
                      <a:srgbClr val="FFCCCC"/>
                    </a:solidFill>
                  </a:rPr>
                  <a:t>O</a:t>
                </a:r>
                <a:endParaRPr kumimoji="1" lang="zh-CN" altLang="en-US" sz="8000" b="1" dirty="0">
                  <a:solidFill>
                    <a:srgbClr val="FFCCCC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789957" y="3840885"/>
                <a:ext cx="2932559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可以與國高中生課綱進行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結合</a:t>
                </a:r>
                <a:endPara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新興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玩法吸引企業合作並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開拓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市場</a:t>
                </a:r>
                <a:endParaRPr lang="zh-TW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 45"/>
            <p:cNvGrpSpPr/>
            <p:nvPr/>
          </p:nvGrpSpPr>
          <p:grpSpPr>
            <a:xfrm rot="10800000">
              <a:off x="5671945" y="3688967"/>
              <a:ext cx="555886" cy="1710000"/>
              <a:chOff x="5605033" y="1206669"/>
              <a:chExt cx="683510" cy="1883664"/>
            </a:xfrm>
            <a:solidFill>
              <a:srgbClr val="3C3C3C"/>
            </a:solidFill>
          </p:grpSpPr>
          <p:sp>
            <p:nvSpPr>
              <p:cNvPr id="63" name="矩形 62"/>
              <p:cNvSpPr/>
              <p:nvPr/>
            </p:nvSpPr>
            <p:spPr>
              <a:xfrm>
                <a:off x="5605033" y="1206669"/>
                <a:ext cx="277513" cy="1883664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右箭头 47"/>
              <p:cNvSpPr/>
              <p:nvPr/>
            </p:nvSpPr>
            <p:spPr>
              <a:xfrm>
                <a:off x="5871112" y="1860732"/>
                <a:ext cx="417431" cy="549973"/>
              </a:xfrm>
              <a:prstGeom prst="rightArrow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48" name="文字方塊 47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</a:rPr>
              <a:t>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739"/>
            <a:ext cx="1668905" cy="166890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97" y="305513"/>
            <a:ext cx="2052975" cy="5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03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類似系統比</a:t>
            </a:r>
            <a:r>
              <a:rPr kumimoji="1" lang="zh-TW" altLang="en-US" sz="3600" dirty="0">
                <a:solidFill>
                  <a:srgbClr val="CCECFF"/>
                </a:solidFill>
              </a:rPr>
              <a:t>較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4155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群組 4"/>
            <p:cNvGrpSpPr/>
            <p:nvPr/>
          </p:nvGrpSpPr>
          <p:grpSpPr>
            <a:xfrm>
              <a:off x="6440395" y="2493996"/>
              <a:ext cx="2348805" cy="1703706"/>
              <a:chOff x="6440395" y="2493996"/>
              <a:chExt cx="2348805" cy="1703706"/>
            </a:xfrm>
          </p:grpSpPr>
          <p:sp>
            <p:nvSpPr>
              <p:cNvPr id="34" name="任意形状 33"/>
              <p:cNvSpPr/>
              <p:nvPr/>
            </p:nvSpPr>
            <p:spPr>
              <a:xfrm>
                <a:off x="6904446" y="3448198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kern="1200" dirty="0" smtClean="0">
                    <a:solidFill>
                      <a:schemeClr val="bg1"/>
                    </a:solidFill>
                  </a:rPr>
                  <a:t>教學方式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本框 8"/>
              <p:cNvSpPr txBox="1"/>
              <p:nvPr/>
            </p:nvSpPr>
            <p:spPr>
              <a:xfrm>
                <a:off x="6440395" y="2493996"/>
                <a:ext cx="2087202" cy="73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提供老師一</a:t>
                </a:r>
                <a:r>
                  <a:rPr lang="zh-TW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組教材指導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學生。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群組 7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" name="群組 2"/>
            <p:cNvGrpSpPr/>
            <p:nvPr/>
          </p:nvGrpSpPr>
          <p:grpSpPr>
            <a:xfrm>
              <a:off x="1186011" y="2074106"/>
              <a:ext cx="2355942" cy="2210481"/>
              <a:chOff x="1186011" y="2074106"/>
              <a:chExt cx="2355942" cy="2210481"/>
            </a:xfrm>
          </p:grpSpPr>
          <p:sp>
            <p:nvSpPr>
              <p:cNvPr id="6" name="任意形状 5"/>
              <p:cNvSpPr/>
              <p:nvPr/>
            </p:nvSpPr>
            <p:spPr>
              <a:xfrm>
                <a:off x="1186011" y="2074106"/>
                <a:ext cx="2120348" cy="1748844"/>
              </a:xfrm>
              <a:custGeom>
                <a:avLst/>
                <a:gdLst>
                  <a:gd name="connsiteX0" fmla="*/ 0 w 2120348"/>
                  <a:gd name="connsiteY0" fmla="*/ 174884 h 1748844"/>
                  <a:gd name="connsiteX1" fmla="*/ 174884 w 2120348"/>
                  <a:gd name="connsiteY1" fmla="*/ 0 h 1748844"/>
                  <a:gd name="connsiteX2" fmla="*/ 1945464 w 2120348"/>
                  <a:gd name="connsiteY2" fmla="*/ 0 h 1748844"/>
                  <a:gd name="connsiteX3" fmla="*/ 2120348 w 2120348"/>
                  <a:gd name="connsiteY3" fmla="*/ 174884 h 1748844"/>
                  <a:gd name="connsiteX4" fmla="*/ 2120348 w 2120348"/>
                  <a:gd name="connsiteY4" fmla="*/ 1573960 h 1748844"/>
                  <a:gd name="connsiteX5" fmla="*/ 1945464 w 2120348"/>
                  <a:gd name="connsiteY5" fmla="*/ 1748844 h 1748844"/>
                  <a:gd name="connsiteX6" fmla="*/ 174884 w 2120348"/>
                  <a:gd name="connsiteY6" fmla="*/ 1748844 h 1748844"/>
                  <a:gd name="connsiteX7" fmla="*/ 0 w 2120348"/>
                  <a:gd name="connsiteY7" fmla="*/ 1573960 h 1748844"/>
                  <a:gd name="connsiteX8" fmla="*/ 0 w 2120348"/>
                  <a:gd name="connsiteY8" fmla="*/ 174884 h 174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0348" h="1748844">
                    <a:moveTo>
                      <a:pt x="0" y="174884"/>
                    </a:moveTo>
                    <a:cubicBezTo>
                      <a:pt x="0" y="78298"/>
                      <a:pt x="78298" y="0"/>
                      <a:pt x="174884" y="0"/>
                    </a:cubicBezTo>
                    <a:lnTo>
                      <a:pt x="1945464" y="0"/>
                    </a:lnTo>
                    <a:cubicBezTo>
                      <a:pt x="2042050" y="0"/>
                      <a:pt x="2120348" y="78298"/>
                      <a:pt x="2120348" y="174884"/>
                    </a:cubicBezTo>
                    <a:lnTo>
                      <a:pt x="2120348" y="1573960"/>
                    </a:lnTo>
                    <a:cubicBezTo>
                      <a:pt x="2120348" y="1670546"/>
                      <a:pt x="2042050" y="1748844"/>
                      <a:pt x="1945464" y="1748844"/>
                    </a:cubicBezTo>
                    <a:lnTo>
                      <a:pt x="174884" y="1748844"/>
                    </a:lnTo>
                    <a:cubicBezTo>
                      <a:pt x="78298" y="1748844"/>
                      <a:pt x="0" y="1670546"/>
                      <a:pt x="0" y="1573960"/>
                    </a:cubicBezTo>
                    <a:lnTo>
                      <a:pt x="0" y="174884"/>
                    </a:lnTo>
                    <a:close/>
                  </a:path>
                </a:pathLst>
              </a:cu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106921" tIns="106921" rIns="106921" bIns="481674" numCol="1" spcCol="1270" anchor="t" anchorCtr="0">
                <a:noAutofit/>
              </a:bodyPr>
              <a:lstStyle/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</p:txBody>
          </p:sp>
          <p:sp>
            <p:nvSpPr>
              <p:cNvPr id="28" name="任意形状 27"/>
              <p:cNvSpPr/>
              <p:nvPr/>
            </p:nvSpPr>
            <p:spPr>
              <a:xfrm>
                <a:off x="1657199" y="3535083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b="1" kern="1200" dirty="0" err="1" smtClean="0">
                    <a:solidFill>
                      <a:schemeClr val="bg1"/>
                    </a:solidFill>
                  </a:rPr>
                  <a:t>WiiShoot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3007" y="2117725"/>
                <a:ext cx="1528987" cy="1485051"/>
              </a:xfrm>
              <a:prstGeom prst="rect">
                <a:avLst/>
              </a:prstGeom>
            </p:spPr>
          </p:pic>
        </p:grpSp>
      </p:grpSp>
      <p:grpSp>
        <p:nvGrpSpPr>
          <p:cNvPr id="10" name="群組 9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056882" y="2475779"/>
              <a:ext cx="2120348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結合軟硬體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一套遊戲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且提供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使用者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發揮創意的空間。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313074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" name="群組 3"/>
            <p:cNvGrpSpPr/>
            <p:nvPr/>
          </p:nvGrpSpPr>
          <p:grpSpPr>
            <a:xfrm>
              <a:off x="3809634" y="2074106"/>
              <a:ext cx="2120348" cy="1748844"/>
              <a:chOff x="3809634" y="2074106"/>
              <a:chExt cx="2120348" cy="1748844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文本框 8"/>
              <p:cNvSpPr txBox="1"/>
              <p:nvPr/>
            </p:nvSpPr>
            <p:spPr>
              <a:xfrm>
                <a:off x="3831718" y="2760280"/>
                <a:ext cx="2098264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教案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(</a:t>
                </a:r>
                <a:r>
                  <a:rPr lang="en-US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mBlock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)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6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67291" y="2422179"/>
              <a:ext cx="205673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融入數學、物理知識，帶領製作各種小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遊戲全面學習。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>
                  <a:solidFill>
                    <a:schemeClr val="bg1"/>
                  </a:solidFill>
                </a:rPr>
                <a:t>Scratch</a:t>
              </a: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中文教程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007" y="2285597"/>
              <a:ext cx="1528987" cy="1149306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grpSp>
          <p:nvGrpSpPr>
            <p:cNvPr id="3" name="群組 2"/>
            <p:cNvGrpSpPr/>
            <p:nvPr/>
          </p:nvGrpSpPr>
          <p:grpSpPr>
            <a:xfrm>
              <a:off x="3809634" y="1042838"/>
              <a:ext cx="3674362" cy="2780112"/>
              <a:chOff x="3809634" y="1042838"/>
              <a:chExt cx="3674362" cy="2780112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环形箭头 29"/>
              <p:cNvSpPr/>
              <p:nvPr/>
            </p:nvSpPr>
            <p:spPr>
              <a:xfrm>
                <a:off x="5008822" y="1042838"/>
                <a:ext cx="2475174" cy="2475174"/>
              </a:xfrm>
              <a:prstGeom prst="circularArrow">
                <a:avLst>
                  <a:gd name="adj1" fmla="val 2271"/>
                  <a:gd name="adj2" fmla="val 273786"/>
                  <a:gd name="adj3" fmla="val 19550703"/>
                  <a:gd name="adj4" fmla="val 12162730"/>
                  <a:gd name="adj5" fmla="val 2650"/>
                </a:avLst>
              </a:prstGeom>
              <a:solidFill>
                <a:srgbClr val="FFC00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任意形状 30"/>
              <p:cNvSpPr/>
              <p:nvPr/>
            </p:nvSpPr>
            <p:spPr>
              <a:xfrm>
                <a:off x="4280823" y="1699354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1962" tIns="75292" rIns="101962" bIns="75292" numCol="1" spcCol="1270" anchor="ctr" anchorCtr="0">
                <a:noAutofit/>
              </a:bodyPr>
              <a:lstStyle/>
              <a:p>
                <a:pPr lvl="0"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dirty="0" smtClean="0">
                    <a:solidFill>
                      <a:schemeClr val="bg1"/>
                    </a:solidFill>
                  </a:rPr>
                  <a:t>類型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文本框 8"/>
            <p:cNvSpPr txBox="1"/>
            <p:nvPr/>
          </p:nvSpPr>
          <p:spPr>
            <a:xfrm>
              <a:off x="3843140" y="2657446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學習型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APP(Scratch)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208584" y="2419460"/>
              <a:ext cx="192299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視覺化與積木組合式的程式語言，提升高層次思考能力。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文字版面配置區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2060</TotalTime>
  <Words>322</Words>
  <Application>Microsoft Office PowerPoint</Application>
  <PresentationFormat>寬螢幕</PresentationFormat>
  <Paragraphs>139</Paragraphs>
  <Slides>32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50" baseType="lpstr">
      <vt:lpstr>微软雅黑</vt:lpstr>
      <vt:lpstr>宋体</vt:lpstr>
      <vt:lpstr>微軟正黑體</vt:lpstr>
      <vt:lpstr>新細明體</vt:lpstr>
      <vt:lpstr>Algerian</vt:lpstr>
      <vt:lpstr>Arial</vt:lpstr>
      <vt:lpstr>Bradley Hand ITC</vt:lpstr>
      <vt:lpstr>Calibri</vt:lpstr>
      <vt:lpstr>Century Gothic</vt:lpstr>
      <vt:lpstr>Elephant</vt:lpstr>
      <vt:lpstr>Magneto</vt:lpstr>
      <vt:lpstr>Maiandra GD</vt:lpstr>
      <vt:lpstr>MV Boli</vt:lpstr>
      <vt:lpstr>Segoe Script</vt:lpstr>
      <vt:lpstr>Segoe UI Light</vt:lpstr>
      <vt:lpstr>Wingdings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萃翎 黃</cp:lastModifiedBy>
  <cp:revision>249</cp:revision>
  <dcterms:created xsi:type="dcterms:W3CDTF">2015-08-18T02:51:41Z</dcterms:created>
  <dcterms:modified xsi:type="dcterms:W3CDTF">2018-10-22T19:47:45Z</dcterms:modified>
</cp:coreProperties>
</file>